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7"/>
  </p:notesMasterIdLst>
  <p:handoutMasterIdLst>
    <p:handoutMasterId r:id="rId28"/>
  </p:handoutMasterIdLst>
  <p:sldIdLst>
    <p:sldId id="402" r:id="rId3"/>
    <p:sldId id="403" r:id="rId4"/>
    <p:sldId id="443" r:id="rId5"/>
    <p:sldId id="448" r:id="rId6"/>
    <p:sldId id="449" r:id="rId7"/>
    <p:sldId id="465" r:id="rId8"/>
    <p:sldId id="408" r:id="rId9"/>
    <p:sldId id="451" r:id="rId10"/>
    <p:sldId id="453" r:id="rId11"/>
    <p:sldId id="454" r:id="rId12"/>
    <p:sldId id="455" r:id="rId13"/>
    <p:sldId id="457" r:id="rId14"/>
    <p:sldId id="458" r:id="rId15"/>
    <p:sldId id="459" r:id="rId16"/>
    <p:sldId id="460" r:id="rId17"/>
    <p:sldId id="412" r:id="rId18"/>
    <p:sldId id="413" r:id="rId19"/>
    <p:sldId id="414" r:id="rId20"/>
    <p:sldId id="439" r:id="rId21"/>
    <p:sldId id="463" r:id="rId22"/>
    <p:sldId id="464" r:id="rId23"/>
    <p:sldId id="416" r:id="rId24"/>
    <p:sldId id="400" r:id="rId25"/>
    <p:sldId id="399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03"/>
            <p14:sldId id="443"/>
          </p14:sldIdLst>
        </p14:section>
        <p14:section name="Course Details" id="{8D645781-968B-4BDA-8519-3394884E11BA}">
          <p14:sldIdLst>
            <p14:sldId id="448"/>
            <p14:sldId id="449"/>
            <p14:sldId id="465"/>
          </p14:sldIdLst>
        </p14:section>
        <p14:section name="Trainers" id="{49EB9BED-3D2B-42CE-82C1-119E8364C41F}">
          <p14:sldIdLst>
            <p14:sldId id="408"/>
            <p14:sldId id="451"/>
          </p14:sldIdLst>
        </p14:section>
        <p14:section name="Duration, Languages, Technologies" id="{C5FB282C-9CFB-4B62-B130-17278DE74CA4}">
          <p14:sldIdLst>
            <p14:sldId id="453"/>
            <p14:sldId id="454"/>
            <p14:sldId id="455"/>
          </p14:sldIdLst>
        </p14:section>
        <p14:section name="Evaluation and Exams" id="{D1F5D419-28A6-4122-BA6E-0EDF48DB2954}">
          <p14:sldIdLst>
            <p14:sldId id="457"/>
            <p14:sldId id="458"/>
            <p14:sldId id="459"/>
            <p14:sldId id="460"/>
          </p14:sldIdLst>
        </p14:section>
        <p14:section name="Resources" id="{96CC1CDB-84AB-4B8B-A303-887466D1B82B}">
          <p14:sldIdLst>
            <p14:sldId id="412"/>
            <p14:sldId id="413"/>
            <p14:sldId id="414"/>
            <p14:sldId id="439"/>
            <p14:sldId id="463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533" autoAdjust="0"/>
  </p:normalViewPr>
  <p:slideViewPr>
    <p:cSldViewPr>
      <p:cViewPr varScale="1">
        <p:scale>
          <a:sx n="87" d="100"/>
          <a:sy n="87" d="100"/>
        </p:scale>
        <p:origin x="528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08-Jan-18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08-Jan-18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9418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77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08-Jan-18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08-Jan-18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PythonFundamentalsJanuary2018/" TargetMode="External"/><Relationship Id="rId3" Type="http://schemas.openxmlformats.org/officeDocument/2006/relationships/hyperlink" Target="https://softuni.bg/opencourses/python-fundamentals-course" TargetMode="External"/><Relationship Id="rId7" Type="http://schemas.openxmlformats.org/officeDocument/2006/relationships/hyperlink" Target="https://softuni.bg/forum/categories/39/pyth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softuni.bg/opencourses/python-fundamentals-cour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www.jetbrains.com/pycharm/download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python-fundamentals-course" TargetMode="External"/><Relationship Id="rId7" Type="http://schemas.openxmlformats.org/officeDocument/2006/relationships/image" Target="../media/image5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5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5.png"/><Relationship Id="rId14" Type="http://schemas.openxmlformats.org/officeDocument/2006/relationships/hyperlink" Target="http://www.telenor.b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github.com/HouseBreak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Python Fundamentals</a:t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256212" y="1554116"/>
            <a:ext cx="4233898" cy="7588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728681" y="3437429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Python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C42D52-FC1C-40C9-BBED-1B8980984D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708" y="4495801"/>
            <a:ext cx="5906780" cy="199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en-US" sz="3600" dirty="0"/>
              <a:t>: ~25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sz="3600" dirty="0"/>
              <a:t> (in class): ~30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preparation</a:t>
            </a:r>
            <a:r>
              <a:rPr lang="en-US" sz="3600" dirty="0"/>
              <a:t>: 3 hours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Schedule: January – March 201</a:t>
            </a:r>
            <a:r>
              <a:rPr lang="en-GB" sz="3600" dirty="0"/>
              <a:t>8</a:t>
            </a:r>
            <a:endParaRPr lang="en-US" sz="3600" dirty="0"/>
          </a:p>
          <a:p>
            <a:pPr>
              <a:lnSpc>
                <a:spcPct val="120000"/>
              </a:lnSpc>
            </a:pPr>
            <a:r>
              <a:rPr lang="en-US" sz="3600" dirty="0"/>
              <a:t>Exam date: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11 March 2018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Retake Exam: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18 March 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– Python Fundamentals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12" y="4138611"/>
            <a:ext cx="3048000" cy="169625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7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0374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940" y="4572000"/>
            <a:ext cx="8709872" cy="820600"/>
          </a:xfrm>
        </p:spPr>
        <p:txBody>
          <a:bodyPr/>
          <a:lstStyle/>
          <a:p>
            <a:r>
              <a:rPr lang="en-US" dirty="0"/>
              <a:t>Python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9012" y="3962400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1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“Python Fundamentals”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1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practical problems </a:t>
            </a:r>
            <a:r>
              <a:rPr lang="en-US" dirty="0"/>
              <a:t>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 lvl="2"/>
            <a:r>
              <a:rPr lang="en-US" dirty="0"/>
              <a:t>Lists, dictionaries, strings</a:t>
            </a:r>
          </a:p>
          <a:p>
            <a:pPr lvl="2"/>
            <a:r>
              <a:rPr lang="en-US" dirty="0"/>
              <a:t>Code in Python</a:t>
            </a:r>
          </a:p>
          <a:p>
            <a:pPr lvl="1"/>
            <a:r>
              <a:rPr lang="en-US" dirty="0"/>
              <a:t>Automated judge system</a:t>
            </a:r>
          </a:p>
          <a:p>
            <a:pPr lvl="2"/>
            <a:r>
              <a:rPr lang="en-US" dirty="0">
                <a:hlinkClick r:id="rId2"/>
              </a:rPr>
              <a:t>http://judge.softuni.bg</a:t>
            </a:r>
            <a:endParaRPr lang="en-US" dirty="0"/>
          </a:p>
          <a:p>
            <a:pPr lvl="1"/>
            <a:r>
              <a:rPr lang="en-US" dirty="0"/>
              <a:t>Solutions are evaluated for correctness only</a:t>
            </a:r>
          </a:p>
          <a:p>
            <a:pPr lvl="2"/>
            <a:r>
              <a:rPr lang="en-US" dirty="0"/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Fundamentals Exam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94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our online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426" y="2743200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1" y="1905000"/>
            <a:ext cx="9234601" cy="79432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softuni.bg/opencourses/python-fundamentals-course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6333" y="1359834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690413"/>
            <a:ext cx="9158401" cy="66684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7"/>
              </a:rPr>
              <a:t>softuni.bg/forum/categories/39/python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facebook.com/groups/PythonFundamentalsJanuary2018/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noProof="1"/>
              <a:t>Python </a:t>
            </a:r>
            <a:r>
              <a:rPr lang="en-US" dirty="0"/>
              <a:t>Fundamentals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37" y="3276600"/>
            <a:ext cx="5677887" cy="2951322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3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2FB99B8-BE90-433D-A61C-4D2710F0D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pic>
        <p:nvPicPr>
          <p:cNvPr id="16" name="Picture 1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E6886D19-7CA6-4E9B-8B3D-05914E82A2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17" name="Picture 2" descr="http://www.graphicsfuel.com/wp-content/uploads/2012/07/books-icon-512.png">
            <a:extLst>
              <a:ext uri="{FF2B5EF4-FFF2-40B4-BE49-F238E27FC236}">
                <a16:creationId xmlns:a16="http://schemas.microsoft.com/office/drawing/2014/main" id="{67F274E8-0891-408E-B377-35988B8F7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742617-4C41-4A79-B2D5-F04DD5083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  <a:r>
              <a:rPr lang="bg-BG" dirty="0"/>
              <a:t> </a:t>
            </a:r>
            <a:r>
              <a:rPr lang="en-US" dirty="0"/>
              <a:t>or Mac or Linux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Python 3.6.4</a:t>
            </a:r>
            <a:r>
              <a:rPr lang="en-US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 2 </a:t>
            </a:r>
            <a:r>
              <a:rPr lang="en-US" dirty="0"/>
              <a:t>will </a:t>
            </a: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be used in this course)</a:t>
            </a:r>
            <a:endParaRPr lang="en-US" dirty="0">
              <a:hlinkClick r:id="rId4"/>
            </a:endParaRPr>
          </a:p>
          <a:p>
            <a:pPr lvl="1">
              <a:lnSpc>
                <a:spcPct val="110000"/>
              </a:lnSpc>
            </a:pPr>
            <a:r>
              <a:rPr lang="en-US" noProof="1">
                <a:hlinkClick r:id="rId4"/>
              </a:rPr>
              <a:t>JetBrains PyCharm Community 2017.3.2</a:t>
            </a:r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39E25-964A-4DD6-8872-FCD5CDFF87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72" y="4267200"/>
            <a:ext cx="1889504" cy="1889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FDF5B9-7F31-4728-8221-B915D801AD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51" y="4070540"/>
            <a:ext cx="2400318" cy="2400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CC9274-4AFA-4331-A9B8-EA685C73FB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16" y="3761998"/>
            <a:ext cx="2763004" cy="276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56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</a:t>
            </a:r>
          </a:p>
          <a:p>
            <a:pPr lvl="1"/>
            <a:r>
              <a:rPr lang="en-US" dirty="0"/>
              <a:t>Data types, methods, debugging, </a:t>
            </a:r>
            <a:br>
              <a:rPr lang="en-US" dirty="0"/>
            </a:br>
            <a:r>
              <a:rPr lang="en-US" dirty="0"/>
              <a:t>arrays and lists, dictionaries, objects, </a:t>
            </a:r>
            <a:br>
              <a:rPr lang="en-US" dirty="0"/>
            </a:br>
            <a:r>
              <a:rPr lang="en-US" dirty="0"/>
              <a:t>strings and much more</a:t>
            </a:r>
          </a:p>
          <a:p>
            <a:pPr>
              <a:spcBef>
                <a:spcPts val="1200"/>
              </a:spcBef>
            </a:pPr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/>
              <a:t>4 problems for 6 hours</a:t>
            </a:r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US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3074" name="Picture 2" descr="Image result for le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217" y="4778758"/>
            <a:ext cx="1460406" cy="146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programm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4778758"/>
            <a:ext cx="1469642" cy="146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exam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3075599"/>
            <a:ext cx="1553899" cy="155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505321"/>
            <a:ext cx="2209800" cy="1412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23412" y="2009345"/>
            <a:ext cx="2108746" cy="22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Fundamentals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https://softuni.bg/opencourses/python-fundamentals-course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python-fund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2" y="4639207"/>
            <a:ext cx="113538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Python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25176" y="5450050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6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rmAutofit/>
          </a:bodyPr>
          <a:lstStyle/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sz="2800" dirty="0"/>
              <a:t>– Course Program, Trainers, Exams, Resources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Python Intro </a:t>
            </a:r>
            <a:r>
              <a:rPr lang="en-US" sz="2800" dirty="0"/>
              <a:t>– </a:t>
            </a:r>
            <a:r>
              <a:rPr lang="fr-FR" sz="2800" dirty="0"/>
              <a:t>IDE Installation, Data Types &amp; Variables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Functions and Debugging </a:t>
            </a:r>
            <a:r>
              <a:rPr lang="en-US" sz="2800" dirty="0"/>
              <a:t>– Defining Functions, Debugging Code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Lists </a:t>
            </a:r>
            <a:r>
              <a:rPr lang="en-US" sz="2800" dirty="0"/>
              <a:t>– Definition, Usage, List Slicing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Dictionaries and Functional Programming </a:t>
            </a:r>
            <a:r>
              <a:rPr lang="en-US" sz="2800" dirty="0"/>
              <a:t>– List Comprehension, Lambda functions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Objects and Classes </a:t>
            </a:r>
            <a:r>
              <a:rPr lang="en-US" sz="2800" dirty="0"/>
              <a:t>– Defining Classes, Instantiating Objects, Constructors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Fundamentals – Course Program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007" y="1868843"/>
            <a:ext cx="1995227" cy="1995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E9AFE-AE37-4589-ABB6-653FBC706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333" y="4343400"/>
            <a:ext cx="1168082" cy="11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rmAutofit/>
          </a:bodyPr>
          <a:lstStyle/>
          <a:p>
            <a:pPr marL="517525" indent="-517525">
              <a:lnSpc>
                <a:spcPct val="130000"/>
              </a:lnSpc>
              <a:buFont typeface="+mj-lt"/>
              <a:buAutoNum type="arabicPeriod" startAt="7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Files and Error Handling </a:t>
            </a:r>
            <a:r>
              <a:rPr lang="en-US" sz="2800" dirty="0"/>
              <a:t>– File I/O, File Encoding, Python Errors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30000"/>
              </a:lnSpc>
              <a:buFont typeface="+mj-lt"/>
              <a:buAutoNum type="arabicPeriod" startAt="7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Strings and Text Processing </a:t>
            </a:r>
            <a:r>
              <a:rPr lang="en-US" sz="2800" dirty="0"/>
              <a:t>– String Functions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find</a:t>
            </a:r>
            <a:r>
              <a:rPr lang="en-US" sz="2800" dirty="0"/>
              <a:t>, 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startswith</a:t>
            </a:r>
            <a:r>
              <a:rPr lang="en-US" sz="2800" dirty="0"/>
              <a:t>, etc.)</a:t>
            </a:r>
            <a:endParaRPr lang="bg-BG" sz="2800" dirty="0"/>
          </a:p>
          <a:p>
            <a:pPr marL="517525" indent="-517525">
              <a:lnSpc>
                <a:spcPct val="130000"/>
              </a:lnSpc>
              <a:buFont typeface="+mj-lt"/>
              <a:buAutoNum type="arabicPeriod" startAt="7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sz="2800" dirty="0"/>
              <a:t>–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</a:t>
            </a:r>
            <a:r>
              <a:rPr lang="en-US" sz="2800" dirty="0"/>
              <a:t> Class, Working with RegEx (Modifiers, etc.)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 startAt="7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Exam Preparation </a:t>
            </a:r>
            <a:r>
              <a:rPr lang="en-US" sz="2800" dirty="0"/>
              <a:t>– Practical Exam Problems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 startAt="7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Practical Exam</a:t>
            </a:r>
            <a:r>
              <a:rPr lang="en-US" sz="2800" dirty="0"/>
              <a:t> – 4 Problems for 6 Hours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Fundamentals – Course Program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007" y="3352800"/>
            <a:ext cx="1995227" cy="1995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E9AFE-AE37-4589-ABB6-653FBC706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412" y="5553397"/>
            <a:ext cx="1168082" cy="11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7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10668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0093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Vladimir Damyanovski</a:t>
            </a:r>
          </a:p>
          <a:p>
            <a:pPr lvl="1"/>
            <a:r>
              <a:rPr lang="en-US" noProof="1"/>
              <a:t>Technical Trainer @ SoftUni</a:t>
            </a:r>
          </a:p>
          <a:p>
            <a:pPr lvl="1"/>
            <a:r>
              <a:rPr lang="en-US" noProof="1"/>
              <a:t>Programmed as a hobby since high school</a:t>
            </a:r>
          </a:p>
          <a:p>
            <a:pPr lvl="1"/>
            <a:r>
              <a:rPr lang="en-US" noProof="1"/>
              <a:t>Interested in programming and </a:t>
            </a:r>
            <a:br>
              <a:rPr lang="en-US" noProof="1"/>
            </a:br>
            <a:r>
              <a:rPr lang="en-US" noProof="1"/>
              <a:t>music production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  <a:hlinkClick r:id="rId2"/>
              </a:rPr>
              <a:t>https://github.com/HouseBreaker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142E7-A2D7-4073-A45F-8C9E1AFBD5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119" y="1371600"/>
            <a:ext cx="3565586" cy="3565586"/>
          </a:xfrm>
          <a:prstGeom prst="roundRect">
            <a:avLst>
              <a:gd name="adj" fmla="val 5922"/>
            </a:avLst>
          </a:prstGeom>
        </p:spPr>
      </p:pic>
    </p:spTree>
    <p:extLst>
      <p:ext uri="{BB962C8B-B14F-4D97-AF65-F5344CB8AC3E}">
        <p14:creationId xmlns:p14="http://schemas.microsoft.com/office/powerpoint/2010/main" val="33429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4889776"/>
            <a:ext cx="11125200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4800" dirty="0"/>
              <a:t>Python Fundamentals: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2673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613</TotalTime>
  <Words>761</Words>
  <Application>Microsoft Office PowerPoint</Application>
  <PresentationFormat>Custom</PresentationFormat>
  <Paragraphs>158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Consolas</vt:lpstr>
      <vt:lpstr>Wingdings</vt:lpstr>
      <vt:lpstr>Wingdings 2</vt:lpstr>
      <vt:lpstr>SoftUni 16x9</vt:lpstr>
      <vt:lpstr>Python Fundamentals </vt:lpstr>
      <vt:lpstr>Table of Contents</vt:lpstr>
      <vt:lpstr>Questions</vt:lpstr>
      <vt:lpstr>Python Fundamentals</vt:lpstr>
      <vt:lpstr>Python Fundamentals – Course Program</vt:lpstr>
      <vt:lpstr>Python Fundamentals – Course Program (2)</vt:lpstr>
      <vt:lpstr>The Trainers Team</vt:lpstr>
      <vt:lpstr>Trainers Team</vt:lpstr>
      <vt:lpstr>Python Fundamentals: More Details </vt:lpstr>
      <vt:lpstr>Training Duration – Python Fundamentals</vt:lpstr>
      <vt:lpstr>Why English?</vt:lpstr>
      <vt:lpstr>Python Fundamentals</vt:lpstr>
      <vt:lpstr>Scoring System for “Python Fundamentals”</vt:lpstr>
      <vt:lpstr>Python Fundamentals Exam</vt:lpstr>
      <vt:lpstr>Homework Assignments</vt:lpstr>
      <vt:lpstr>Resources</vt:lpstr>
      <vt:lpstr>PF Course Web Site, Forum and FB Group</vt:lpstr>
      <vt:lpstr>The Python Fundamentals Slides and Videos</vt:lpstr>
      <vt:lpstr>Software University Learning System (SULS)</vt:lpstr>
      <vt:lpstr>Required Software</vt:lpstr>
      <vt:lpstr>Summary</vt:lpstr>
      <vt:lpstr>Python Fundamentals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Software Development Course</dc:subject>
  <dc:creator>Software University Foundation</dc:creator>
  <cp:keywords>programming, software engineering</cp:keywords>
  <dc:description>Software University Foundation - http://softuni.foundation/</dc:description>
  <cp:lastModifiedBy>Vladimir Damyanovski</cp:lastModifiedBy>
  <cp:revision>158</cp:revision>
  <dcterms:created xsi:type="dcterms:W3CDTF">2014-01-02T17:00:34Z</dcterms:created>
  <dcterms:modified xsi:type="dcterms:W3CDTF">2018-01-08T15:35:56Z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